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Saira" charset="1" panose="00000500000000000000"/>
      <p:regular r:id="rId47"/>
    </p:embeddedFont>
    <p:embeddedFont>
      <p:font typeface="Cabin" charset="1" panose="00000500000000000000"/>
      <p:regular r:id="rId48"/>
    </p:embeddedFont>
    <p:embeddedFont>
      <p:font typeface="Noto Serif Display" charset="1" panose="02020502080505020204"/>
      <p:regular r:id="rId49"/>
    </p:embeddedFont>
    <p:embeddedFont>
      <p:font typeface="Saira Bold" charset="1" panose="000008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slide4.xml" Type="http://schemas.openxmlformats.org/officeDocument/2006/relationships/slid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025119" y="6899253"/>
            <a:ext cx="2234181" cy="2223010"/>
          </a:xfrm>
          <a:custGeom>
            <a:avLst/>
            <a:gdLst/>
            <a:ahLst/>
            <a:cxnLst/>
            <a:rect r="r" b="b" t="t" l="l"/>
            <a:pathLst>
              <a:path h="2223010" w="2234181">
                <a:moveTo>
                  <a:pt x="0" y="2223010"/>
                </a:moveTo>
                <a:lnTo>
                  <a:pt x="2234181" y="2223010"/>
                </a:lnTo>
                <a:lnTo>
                  <a:pt x="2234181" y="0"/>
                </a:lnTo>
                <a:lnTo>
                  <a:pt x="0" y="0"/>
                </a:lnTo>
                <a:lnTo>
                  <a:pt x="0" y="222301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3913" y="3727455"/>
            <a:ext cx="14860175" cy="197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18"/>
              </a:lnSpc>
            </a:pPr>
            <a:r>
              <a:rPr lang="en-US" sz="12474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Tìm hiểu về Appium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3913" y="7201283"/>
            <a:ext cx="148601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GVHD: Nguyễn Trần Thi Văn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80779" y="7814672"/>
            <a:ext cx="1828118" cy="1942224"/>
          </a:xfrm>
          <a:custGeom>
            <a:avLst/>
            <a:gdLst/>
            <a:ahLst/>
            <a:cxnLst/>
            <a:rect r="r" b="b" t="t" l="l"/>
            <a:pathLst>
              <a:path h="1942224" w="1828118">
                <a:moveTo>
                  <a:pt x="0" y="0"/>
                </a:moveTo>
                <a:lnTo>
                  <a:pt x="1828118" y="0"/>
                </a:lnTo>
                <a:lnTo>
                  <a:pt x="1828118" y="1942224"/>
                </a:lnTo>
                <a:lnTo>
                  <a:pt x="0" y="1942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8280779" y="661499"/>
            <a:ext cx="1828118" cy="1942224"/>
          </a:xfrm>
          <a:custGeom>
            <a:avLst/>
            <a:gdLst/>
            <a:ahLst/>
            <a:cxnLst/>
            <a:rect r="r" b="b" t="t" l="l"/>
            <a:pathLst>
              <a:path h="1942224" w="1828118">
                <a:moveTo>
                  <a:pt x="0" y="0"/>
                </a:moveTo>
                <a:lnTo>
                  <a:pt x="1828118" y="0"/>
                </a:lnTo>
                <a:lnTo>
                  <a:pt x="1828118" y="1942224"/>
                </a:lnTo>
                <a:lnTo>
                  <a:pt x="0" y="1942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715" y="4488331"/>
            <a:ext cx="1163970" cy="1236621"/>
          </a:xfrm>
          <a:custGeom>
            <a:avLst/>
            <a:gdLst/>
            <a:ahLst/>
            <a:cxnLst/>
            <a:rect r="r" b="b" t="t" l="l"/>
            <a:pathLst>
              <a:path h="1236621" w="1163970">
                <a:moveTo>
                  <a:pt x="0" y="0"/>
                </a:moveTo>
                <a:lnTo>
                  <a:pt x="1163970" y="0"/>
                </a:lnTo>
                <a:lnTo>
                  <a:pt x="1163970" y="1236621"/>
                </a:lnTo>
                <a:lnTo>
                  <a:pt x="0" y="1236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25119" y="1028700"/>
            <a:ext cx="2234181" cy="2223010"/>
          </a:xfrm>
          <a:custGeom>
            <a:avLst/>
            <a:gdLst/>
            <a:ahLst/>
            <a:cxnLst/>
            <a:rect r="r" b="b" t="t" l="l"/>
            <a:pathLst>
              <a:path h="2223010" w="2234181">
                <a:moveTo>
                  <a:pt x="0" y="0"/>
                </a:moveTo>
                <a:lnTo>
                  <a:pt x="2234181" y="0"/>
                </a:lnTo>
                <a:lnTo>
                  <a:pt x="2234181" y="2223010"/>
                </a:lnTo>
                <a:lnTo>
                  <a:pt x="0" y="22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28700" y="1098416"/>
            <a:ext cx="2300835" cy="2289331"/>
          </a:xfrm>
          <a:custGeom>
            <a:avLst/>
            <a:gdLst/>
            <a:ahLst/>
            <a:cxnLst/>
            <a:rect r="r" b="b" t="t" l="l"/>
            <a:pathLst>
              <a:path h="2289331" w="2300835">
                <a:moveTo>
                  <a:pt x="2300835" y="0"/>
                </a:moveTo>
                <a:lnTo>
                  <a:pt x="0" y="0"/>
                </a:lnTo>
                <a:lnTo>
                  <a:pt x="0" y="2289331"/>
                </a:lnTo>
                <a:lnTo>
                  <a:pt x="2300835" y="2289331"/>
                </a:lnTo>
                <a:lnTo>
                  <a:pt x="230083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028700" y="6968969"/>
            <a:ext cx="2300835" cy="2289331"/>
          </a:xfrm>
          <a:custGeom>
            <a:avLst/>
            <a:gdLst/>
            <a:ahLst/>
            <a:cxnLst/>
            <a:rect r="r" b="b" t="t" l="l"/>
            <a:pathLst>
              <a:path h="2289331" w="2300835">
                <a:moveTo>
                  <a:pt x="2300835" y="2289331"/>
                </a:moveTo>
                <a:lnTo>
                  <a:pt x="0" y="2289331"/>
                </a:lnTo>
                <a:lnTo>
                  <a:pt x="0" y="0"/>
                </a:lnTo>
                <a:lnTo>
                  <a:pt x="2300835" y="0"/>
                </a:lnTo>
                <a:lnTo>
                  <a:pt x="2300835" y="2289331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77315" y="4488331"/>
            <a:ext cx="1163970" cy="1236621"/>
          </a:xfrm>
          <a:custGeom>
            <a:avLst/>
            <a:gdLst/>
            <a:ahLst/>
            <a:cxnLst/>
            <a:rect r="r" b="b" t="t" l="l"/>
            <a:pathLst>
              <a:path h="1236621" w="1163970">
                <a:moveTo>
                  <a:pt x="0" y="0"/>
                </a:moveTo>
                <a:lnTo>
                  <a:pt x="1163970" y="0"/>
                </a:lnTo>
                <a:lnTo>
                  <a:pt x="1163970" y="1236621"/>
                </a:lnTo>
                <a:lnTo>
                  <a:pt x="0" y="1236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940619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9"/>
              </a:lnSpc>
              <a:spcBef>
                <a:spcPct val="0"/>
              </a:spcBef>
            </a:pPr>
            <a:r>
              <a:rPr lang="en-US" sz="71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Ưu - nhược điểm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07211" y="310132"/>
            <a:ext cx="2727546" cy="2522985"/>
          </a:xfrm>
          <a:custGeom>
            <a:avLst/>
            <a:gdLst/>
            <a:ahLst/>
            <a:cxnLst/>
            <a:rect r="r" b="b" t="t" l="l"/>
            <a:pathLst>
              <a:path h="2522985" w="2727546">
                <a:moveTo>
                  <a:pt x="0" y="0"/>
                </a:moveTo>
                <a:lnTo>
                  <a:pt x="2727546" y="0"/>
                </a:lnTo>
                <a:lnTo>
                  <a:pt x="2727546" y="2522986"/>
                </a:lnTo>
                <a:lnTo>
                  <a:pt x="0" y="252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655" b="-1437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253243" y="7363709"/>
            <a:ext cx="2727546" cy="2522985"/>
          </a:xfrm>
          <a:custGeom>
            <a:avLst/>
            <a:gdLst/>
            <a:ahLst/>
            <a:cxnLst/>
            <a:rect r="r" b="b" t="t" l="l"/>
            <a:pathLst>
              <a:path h="2522985" w="2727546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655" b="-14377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2970" y="2640071"/>
            <a:ext cx="4723638" cy="4723638"/>
          </a:xfrm>
          <a:custGeom>
            <a:avLst/>
            <a:gdLst/>
            <a:ahLst/>
            <a:cxnLst/>
            <a:rect r="r" b="b" t="t" l="l"/>
            <a:pathLst>
              <a:path h="4723638" w="4723638">
                <a:moveTo>
                  <a:pt x="0" y="0"/>
                </a:moveTo>
                <a:lnTo>
                  <a:pt x="4723638" y="0"/>
                </a:lnTo>
                <a:lnTo>
                  <a:pt x="4723638" y="4723638"/>
                </a:lnTo>
                <a:lnTo>
                  <a:pt x="0" y="472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7333" y="1483099"/>
            <a:ext cx="945333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Ưu điểm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88968" y="4968923"/>
            <a:ext cx="2183220" cy="2278957"/>
            <a:chOff x="0" y="0"/>
            <a:chExt cx="2910960" cy="30386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910960" cy="9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Hỗ trợ đa nền tảng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61474"/>
              <a:ext cx="2910960" cy="1112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Cho</a:t>
              </a:r>
              <a:r>
                <a:rPr lang="en-US" sz="1385" u="none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 phép kiểm thử trên cả Android và iOS mà không cần viết lại mã kiểm thử</a:t>
              </a:r>
            </a:p>
            <a:p>
              <a:pPr algn="ctr" marL="0" indent="0" lvl="0">
                <a:lnSpc>
                  <a:spcPts val="1662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124428"/>
              <a:ext cx="2910960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049205" y="4968923"/>
            <a:ext cx="2183220" cy="2278957"/>
            <a:chOff x="0" y="0"/>
            <a:chExt cx="2910960" cy="303860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2910960" cy="909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Ngôn ngữ lập trình linh hoạt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61474"/>
              <a:ext cx="2910960" cy="1112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Hỗ trợ nhiều ngôn ngữ lập trình như Java, Python, JavaScript, C#, Ruby,... thông qua WebDriver API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124428"/>
              <a:ext cx="2910960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613425" y="4631402"/>
            <a:ext cx="2104936" cy="2268224"/>
            <a:chOff x="0" y="0"/>
            <a:chExt cx="2806582" cy="302429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806582" cy="135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Kiểm thử trên thiết bị thật và giả lập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11502"/>
              <a:ext cx="2806582" cy="1112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Hoạt động tốt trên cả thiết bị thật và giả lập, giúp tăng tính linh hoạt trong môi trường kiểm thử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1574456"/>
              <a:ext cx="2806582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26026" y="5306444"/>
            <a:ext cx="2183220" cy="1732786"/>
            <a:chOff x="0" y="0"/>
            <a:chExt cx="2910960" cy="23103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2910960" cy="459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Mã nguồn mở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1446"/>
              <a:ext cx="2910960" cy="83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Là một công cụ mã nguồn mở, Appium miễn phí và có cộng đồng lớn hỗ trợ.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674400"/>
              <a:ext cx="2910960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1916911" y="4631402"/>
            <a:ext cx="2104936" cy="2059574"/>
            <a:chOff x="0" y="0"/>
            <a:chExt cx="2806582" cy="274609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2806582" cy="135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Hỗ trợ kiểm thử ứng dụng gốc, web và hybrid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11502"/>
              <a:ext cx="2806582" cy="834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hỗ trợ kiểm thử trên cả ứng dụng Native, WebView, và Hybrid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0" y="1574456"/>
              <a:ext cx="2806582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4477148" y="4631402"/>
            <a:ext cx="2183220" cy="2616477"/>
            <a:chOff x="0" y="0"/>
            <a:chExt cx="2910960" cy="348863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2910960" cy="135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5"/>
                </a:lnSpc>
                <a:spcBef>
                  <a:spcPct val="0"/>
                </a:spcBef>
              </a:pPr>
              <a:r>
                <a:rPr lang="en-US" sz="2254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Khả năng tái sử dụng mã kiểm thử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911502"/>
              <a:ext cx="2910960" cy="1112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62"/>
                </a:lnSpc>
              </a:pPr>
              <a:r>
                <a:rPr lang="en-US" sz="1385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Nhờ việc sử dụng cùng một bộ mã kiểm thử cho nhiều nền tảng, giảm thời gian và chi phí phát triển kiểm thử</a:t>
              </a:r>
            </a:p>
          </p:txBody>
        </p:sp>
        <p:sp>
          <p:nvSpPr>
            <p:cNvPr name="AutoShape 26" id="26"/>
            <p:cNvSpPr/>
            <p:nvPr/>
          </p:nvSpPr>
          <p:spPr>
            <a:xfrm>
              <a:off x="0" y="1574456"/>
              <a:ext cx="2910960" cy="0"/>
            </a:xfrm>
            <a:prstGeom prst="line">
              <a:avLst/>
            </a:prstGeom>
            <a:ln cap="flat" w="4909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7333" y="1483099"/>
            <a:ext cx="945333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Nhược điểm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88968" y="5033826"/>
            <a:ext cx="2603040" cy="2717186"/>
            <a:chOff x="0" y="0"/>
            <a:chExt cx="3470720" cy="36229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3470720" cy="1082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6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Hiệu suất kiểm thử chậm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42507"/>
              <a:ext cx="3470720" cy="1326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1"/>
                </a:lnSpc>
              </a:pPr>
              <a:r>
                <a:rPr lang="en-US" sz="165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So với các công cụ kiểm thử khác, Appium có thể hoạt động chậm hơn, đặc biệt khi chạy trên thiết bị thật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340649"/>
              <a:ext cx="3470720" cy="0"/>
            </a:xfrm>
            <a:prstGeom prst="line">
              <a:avLst/>
            </a:prstGeom>
            <a:ln cap="flat" w="5853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41523" y="5033826"/>
            <a:ext cx="2603040" cy="2468415"/>
            <a:chOff x="0" y="0"/>
            <a:chExt cx="3470720" cy="32912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3470720" cy="1082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6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Khó khăn trong cấu hình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42507"/>
              <a:ext cx="3470720" cy="995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1"/>
                </a:lnSpc>
              </a:pPr>
              <a:r>
                <a:rPr lang="en-US" sz="165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Việc cài đặt và cấu hình môi trường Appium có thể phức tạp đối với người mới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340649"/>
              <a:ext cx="3470720" cy="0"/>
            </a:xfrm>
            <a:prstGeom prst="line">
              <a:avLst/>
            </a:prstGeom>
            <a:ln cap="flat" w="5853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598827" y="4631402"/>
            <a:ext cx="2509703" cy="2953161"/>
            <a:chOff x="0" y="0"/>
            <a:chExt cx="3346271" cy="39375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3346271" cy="1619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6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Hỗ trợ hạn chế cho các tính năng nâng cao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279073"/>
              <a:ext cx="3346271" cy="165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1"/>
                </a:lnSpc>
              </a:pPr>
              <a:r>
                <a:rPr lang="en-US" sz="165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Appium có thể gặp khó khăn khi kiểm thử các tính năng nâng cao như cử chỉ phức tạp hoặc phần mềm bên thứ ba tích hợp trong ứng dụng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1877215"/>
              <a:ext cx="3346271" cy="0"/>
            </a:xfrm>
            <a:prstGeom prst="line">
              <a:avLst/>
            </a:prstGeom>
            <a:ln cap="flat" w="5853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616017" y="4631402"/>
            <a:ext cx="2603040" cy="3119610"/>
            <a:chOff x="0" y="0"/>
            <a:chExt cx="3470720" cy="41594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3470720" cy="1619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6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Khả năng tương thích không đồng nhất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79073"/>
              <a:ext cx="3470720" cy="1326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1"/>
                </a:lnSpc>
              </a:pPr>
              <a:r>
                <a:rPr lang="en-US" sz="165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Các phiên bản hệ điều hành khác nhau hoặc các bản cập nhật có thể gây ra lỗi không tương thích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1877215"/>
              <a:ext cx="3470720" cy="0"/>
            </a:xfrm>
            <a:prstGeom prst="line">
              <a:avLst/>
            </a:prstGeom>
            <a:ln cap="flat" w="5853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3922141" y="4631402"/>
            <a:ext cx="2509703" cy="3201932"/>
            <a:chOff x="0" y="0"/>
            <a:chExt cx="3346271" cy="426924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3346271" cy="1619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26"/>
                </a:lnSpc>
                <a:spcBef>
                  <a:spcPct val="0"/>
                </a:spcBef>
              </a:pPr>
              <a:r>
                <a:rPr lang="en-US" sz="2688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Yêu cầu kiến thức kỹ thuật cao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279073"/>
              <a:ext cx="3346271" cy="1990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81"/>
                </a:lnSpc>
              </a:pPr>
              <a:r>
                <a:rPr lang="en-US" sz="1651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Người kiểm thử cần nắm vững các công nghệ như Selenium, Mobile Automation và các API để khai thác hết tiềm năng của Appium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0" y="1877215"/>
              <a:ext cx="3346271" cy="0"/>
            </a:xfrm>
            <a:prstGeom prst="line">
              <a:avLst/>
            </a:prstGeom>
            <a:ln cap="flat" w="58534">
              <a:solidFill>
                <a:srgbClr val="EFE7D8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3850152"/>
            <a:ext cx="777448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Cài đặt - môi trường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4497917" y="374350"/>
            <a:ext cx="3415268" cy="3133509"/>
          </a:xfrm>
          <a:custGeom>
            <a:avLst/>
            <a:gdLst/>
            <a:ahLst/>
            <a:cxnLst/>
            <a:rect r="r" b="b" t="t" l="l"/>
            <a:pathLst>
              <a:path h="3133509" w="3415268">
                <a:moveTo>
                  <a:pt x="3415268" y="0"/>
                </a:moveTo>
                <a:lnTo>
                  <a:pt x="0" y="0"/>
                </a:lnTo>
                <a:lnTo>
                  <a:pt x="0" y="3133508"/>
                </a:lnTo>
                <a:lnTo>
                  <a:pt x="3415268" y="3133508"/>
                </a:lnTo>
                <a:lnTo>
                  <a:pt x="341526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10956" y="1666592"/>
            <a:ext cx="5257121" cy="1192422"/>
            <a:chOff x="0" y="0"/>
            <a:chExt cx="7009494" cy="15898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9196"/>
              <a:ext cx="7009494" cy="85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5"/>
                </a:lnSpc>
              </a:pPr>
              <a:r>
                <a:rPr lang="en-US" sz="3875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Bước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46995"/>
              <a:ext cx="7009494" cy="634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</a:pPr>
              <a:r>
                <a:rPr lang="en-US" sz="2878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Cài đặt appium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510956" y="3587707"/>
            <a:ext cx="5257121" cy="1192422"/>
            <a:chOff x="0" y="0"/>
            <a:chExt cx="7009494" cy="158989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9196"/>
              <a:ext cx="7009494" cy="85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5"/>
                </a:lnSpc>
              </a:pPr>
              <a:r>
                <a:rPr lang="en-US" sz="3875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Bước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46995"/>
              <a:ext cx="7009494" cy="634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</a:pPr>
              <a:r>
                <a:rPr lang="en-US" sz="2878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Tải appium driver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10956" y="5507847"/>
            <a:ext cx="5257121" cy="1192422"/>
            <a:chOff x="0" y="0"/>
            <a:chExt cx="7009494" cy="15898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9196"/>
              <a:ext cx="7009494" cy="85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5"/>
                </a:lnSpc>
              </a:pPr>
              <a:r>
                <a:rPr lang="en-US" sz="3875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Bước 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46995"/>
              <a:ext cx="7009494" cy="634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</a:pPr>
              <a:r>
                <a:rPr lang="en-US" sz="2878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Tải appium Server UI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10956" y="7427986"/>
            <a:ext cx="5257121" cy="1192422"/>
            <a:chOff x="0" y="0"/>
            <a:chExt cx="7009494" cy="158989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69196"/>
              <a:ext cx="7009494" cy="858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5"/>
                </a:lnSpc>
              </a:pPr>
              <a:r>
                <a:rPr lang="en-US" sz="3875">
                  <a:solidFill>
                    <a:srgbClr val="37281B"/>
                  </a:solidFill>
                  <a:latin typeface="Saira"/>
                  <a:ea typeface="Saira"/>
                  <a:cs typeface="Saira"/>
                  <a:sym typeface="Saira"/>
                </a:rPr>
                <a:t>Bước 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46995"/>
              <a:ext cx="7009494" cy="634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30"/>
                </a:lnSpc>
              </a:pPr>
              <a:r>
                <a:rPr lang="en-US" sz="2878">
                  <a:solidFill>
                    <a:srgbClr val="37281B"/>
                  </a:solidFill>
                  <a:latin typeface="Cabin"/>
                  <a:ea typeface="Cabin"/>
                  <a:cs typeface="Cabin"/>
                  <a:sym typeface="Cabin"/>
                </a:rPr>
                <a:t>Cài đặt appium inspector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1586" y="3006091"/>
            <a:ext cx="12089129" cy="2463160"/>
          </a:xfrm>
          <a:custGeom>
            <a:avLst/>
            <a:gdLst/>
            <a:ahLst/>
            <a:cxnLst/>
            <a:rect r="r" b="b" t="t" l="l"/>
            <a:pathLst>
              <a:path h="2463160" w="12089129">
                <a:moveTo>
                  <a:pt x="0" y="0"/>
                </a:moveTo>
                <a:lnTo>
                  <a:pt x="12089129" y="0"/>
                </a:lnTo>
                <a:lnTo>
                  <a:pt x="12089129" y="2463160"/>
                </a:lnTo>
                <a:lnTo>
                  <a:pt x="0" y="2463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1586" y="6812483"/>
            <a:ext cx="11301259" cy="1412657"/>
          </a:xfrm>
          <a:custGeom>
            <a:avLst/>
            <a:gdLst/>
            <a:ahLst/>
            <a:cxnLst/>
            <a:rect r="r" b="b" t="t" l="l"/>
            <a:pathLst>
              <a:path h="1412657" w="11301259">
                <a:moveTo>
                  <a:pt x="0" y="0"/>
                </a:moveTo>
                <a:lnTo>
                  <a:pt x="11301259" y="0"/>
                </a:lnTo>
                <a:lnTo>
                  <a:pt x="11301259" y="1412658"/>
                </a:lnTo>
                <a:lnTo>
                  <a:pt x="0" y="141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31586" y="2215516"/>
            <a:ext cx="538362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cmd và chạy : </a:t>
            </a:r>
            <a:r>
              <a:rPr lang="en-US" sz="3000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i -g appium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1586" y="6021908"/>
            <a:ext cx="768773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đó check lại version : </a:t>
            </a:r>
            <a:r>
              <a:rPr lang="en-US" sz="3000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appium –version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7359" y="4493803"/>
            <a:ext cx="14023396" cy="1998334"/>
          </a:xfrm>
          <a:custGeom>
            <a:avLst/>
            <a:gdLst/>
            <a:ahLst/>
            <a:cxnLst/>
            <a:rect r="r" b="b" t="t" l="l"/>
            <a:pathLst>
              <a:path h="1998334" w="14023396">
                <a:moveTo>
                  <a:pt x="0" y="0"/>
                </a:moveTo>
                <a:lnTo>
                  <a:pt x="14023396" y="0"/>
                </a:lnTo>
                <a:lnTo>
                  <a:pt x="14023396" y="1998334"/>
                </a:lnTo>
                <a:lnTo>
                  <a:pt x="0" y="199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7722" y="2960278"/>
            <a:ext cx="971255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cmd và chạy : </a:t>
            </a:r>
            <a:r>
              <a:rPr lang="en-US" sz="3000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appium driver install uiautomator2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727546" cy="2522985"/>
          </a:xfrm>
          <a:custGeom>
            <a:avLst/>
            <a:gdLst/>
            <a:ahLst/>
            <a:cxnLst/>
            <a:rect r="r" b="b" t="t" l="l"/>
            <a:pathLst>
              <a:path h="2522985" w="2727546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655" b="-1437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531754" y="6735315"/>
            <a:ext cx="2727546" cy="2522985"/>
          </a:xfrm>
          <a:custGeom>
            <a:avLst/>
            <a:gdLst/>
            <a:ahLst/>
            <a:cxnLst/>
            <a:rect r="r" b="b" t="t" l="l"/>
            <a:pathLst>
              <a:path h="2522985" w="2727546">
                <a:moveTo>
                  <a:pt x="0" y="0"/>
                </a:moveTo>
                <a:lnTo>
                  <a:pt x="2727546" y="0"/>
                </a:lnTo>
                <a:lnTo>
                  <a:pt x="2727546" y="2522985"/>
                </a:lnTo>
                <a:lnTo>
                  <a:pt x="0" y="252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655" b="-1437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2473" y="1545430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5033" y="3034652"/>
            <a:ext cx="12335146" cy="97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4"/>
              </a:lnSpc>
            </a:pPr>
            <a:r>
              <a:rPr lang="en-US" sz="2788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Truy cập link và tải theo hệ điều hành : </a:t>
            </a:r>
            <a:r>
              <a:rPr lang="en-US" b="true" sz="2788" u="sng">
                <a:solidFill>
                  <a:srgbClr val="FF5757"/>
                </a:solidFill>
                <a:latin typeface="Saira Bold"/>
                <a:ea typeface="Saira Bold"/>
                <a:cs typeface="Saira Bold"/>
                <a:sym typeface="Saira Bold"/>
              </a:rPr>
              <a:t>https://github.com/appium/appium-desktop/releases/tag/v1.22.3-4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63125" y="4277734"/>
            <a:ext cx="12932402" cy="4477844"/>
          </a:xfrm>
          <a:custGeom>
            <a:avLst/>
            <a:gdLst/>
            <a:ahLst/>
            <a:cxnLst/>
            <a:rect r="r" b="b" t="t" l="l"/>
            <a:pathLst>
              <a:path h="4477844" w="12932402">
                <a:moveTo>
                  <a:pt x="0" y="0"/>
                </a:moveTo>
                <a:lnTo>
                  <a:pt x="12932402" y="0"/>
                </a:lnTo>
                <a:lnTo>
                  <a:pt x="12932402" y="4477844"/>
                </a:lnTo>
                <a:lnTo>
                  <a:pt x="0" y="447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16580" y="3760762"/>
            <a:ext cx="6042598" cy="4704983"/>
          </a:xfrm>
          <a:custGeom>
            <a:avLst/>
            <a:gdLst/>
            <a:ahLst/>
            <a:cxnLst/>
            <a:rect r="r" b="b" t="t" l="l"/>
            <a:pathLst>
              <a:path h="4704983" w="6042598">
                <a:moveTo>
                  <a:pt x="0" y="0"/>
                </a:moveTo>
                <a:lnTo>
                  <a:pt x="6042598" y="0"/>
                </a:lnTo>
                <a:lnTo>
                  <a:pt x="6042598" y="4704983"/>
                </a:lnTo>
                <a:lnTo>
                  <a:pt x="0" y="4704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7338" y="2783038"/>
            <a:ext cx="8441081" cy="67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2"/>
              </a:lnSpc>
            </a:pPr>
            <a:r>
              <a:rPr lang="en-US" sz="39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khi tải xong ta chạy server lên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1678" y="3930432"/>
            <a:ext cx="6042598" cy="4704983"/>
          </a:xfrm>
          <a:custGeom>
            <a:avLst/>
            <a:gdLst/>
            <a:ahLst/>
            <a:cxnLst/>
            <a:rect r="r" b="b" t="t" l="l"/>
            <a:pathLst>
              <a:path h="4704983" w="6042598">
                <a:moveTo>
                  <a:pt x="0" y="0"/>
                </a:moveTo>
                <a:lnTo>
                  <a:pt x="6042598" y="0"/>
                </a:lnTo>
                <a:lnTo>
                  <a:pt x="6042598" y="4704983"/>
                </a:lnTo>
                <a:lnTo>
                  <a:pt x="0" y="4704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79443" y="3930432"/>
            <a:ext cx="4754800" cy="4704983"/>
          </a:xfrm>
          <a:custGeom>
            <a:avLst/>
            <a:gdLst/>
            <a:ahLst/>
            <a:cxnLst/>
            <a:rect r="r" b="b" t="t" l="l"/>
            <a:pathLst>
              <a:path h="4704983" w="4754800">
                <a:moveTo>
                  <a:pt x="0" y="0"/>
                </a:moveTo>
                <a:lnTo>
                  <a:pt x="4754800" y="0"/>
                </a:lnTo>
                <a:lnTo>
                  <a:pt x="4754800" y="4704983"/>
                </a:lnTo>
                <a:lnTo>
                  <a:pt x="0" y="470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6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1678" y="3133886"/>
            <a:ext cx="6042598" cy="46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2"/>
              </a:lnSpc>
            </a:pPr>
            <a:r>
              <a:rPr lang="en-US" sz="275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khi tải xong ta chạy server lên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08789" y="3133886"/>
            <a:ext cx="4925454" cy="46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2"/>
              </a:lnSpc>
            </a:pPr>
            <a:r>
              <a:rPr lang="en-US" sz="275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khi cài đặt thành công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5681" y="3024341"/>
            <a:ext cx="11713619" cy="5476117"/>
          </a:xfrm>
          <a:custGeom>
            <a:avLst/>
            <a:gdLst/>
            <a:ahLst/>
            <a:cxnLst/>
            <a:rect r="r" b="b" t="t" l="l"/>
            <a:pathLst>
              <a:path h="5476117" w="11713619">
                <a:moveTo>
                  <a:pt x="0" y="0"/>
                </a:moveTo>
                <a:lnTo>
                  <a:pt x="11713619" y="0"/>
                </a:lnTo>
                <a:lnTo>
                  <a:pt x="11713619" y="5476117"/>
                </a:lnTo>
                <a:lnTo>
                  <a:pt x="0" y="547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8062" y="3346921"/>
            <a:ext cx="3576849" cy="437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72"/>
              </a:lnSpc>
            </a:pPr>
            <a:r>
              <a:rPr lang="en-US" sz="355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Tiếp theo ta mở edit config và phải bảo đảm trong environment có JAVA_HOME và ANDROID_HOME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036" y="979924"/>
            <a:ext cx="688362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Thành viên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5400000">
            <a:off x="604858" y="399394"/>
            <a:ext cx="3129302" cy="2871135"/>
          </a:xfrm>
          <a:custGeom>
            <a:avLst/>
            <a:gdLst/>
            <a:ahLst/>
            <a:cxnLst/>
            <a:rect r="r" b="b" t="t" l="l"/>
            <a:pathLst>
              <a:path h="2871135" w="3129302">
                <a:moveTo>
                  <a:pt x="0" y="2871135"/>
                </a:moveTo>
                <a:lnTo>
                  <a:pt x="3129302" y="2871135"/>
                </a:lnTo>
                <a:lnTo>
                  <a:pt x="3129302" y="0"/>
                </a:lnTo>
                <a:lnTo>
                  <a:pt x="0" y="0"/>
                </a:lnTo>
                <a:lnTo>
                  <a:pt x="0" y="287113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4085022" y="2499161"/>
            <a:ext cx="5058978" cy="0"/>
          </a:xfrm>
          <a:prstGeom prst="line">
            <a:avLst/>
          </a:prstGeom>
          <a:ln cap="rnd" w="9525">
            <a:solidFill>
              <a:srgbClr val="3728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554335" y="6684150"/>
            <a:ext cx="53934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281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Hồ Minh Trung - 21110703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4335" y="4227970"/>
            <a:ext cx="62457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281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Nguyễn Hữu Phong - 21110912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335" y="2999880"/>
            <a:ext cx="63294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281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Nguyễn Thanh Tùng -21110938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4335" y="5456060"/>
            <a:ext cx="47476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281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Bùi Gia Văn - 21110723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4335" y="7912240"/>
            <a:ext cx="53632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281B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Đặng Tiến Phát - 21132157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0537" y="2999597"/>
            <a:ext cx="6432451" cy="5789206"/>
          </a:xfrm>
          <a:custGeom>
            <a:avLst/>
            <a:gdLst/>
            <a:ahLst/>
            <a:cxnLst/>
            <a:rect r="r" b="b" t="t" l="l"/>
            <a:pathLst>
              <a:path h="5789206" w="6432451">
                <a:moveTo>
                  <a:pt x="0" y="0"/>
                </a:moveTo>
                <a:lnTo>
                  <a:pt x="6432452" y="0"/>
                </a:lnTo>
                <a:lnTo>
                  <a:pt x="6432452" y="5789206"/>
                </a:lnTo>
                <a:lnTo>
                  <a:pt x="0" y="5789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7170" y="4705889"/>
            <a:ext cx="4112147" cy="133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Đổi host thành localhost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2325" y="2538911"/>
            <a:ext cx="6747521" cy="6249892"/>
          </a:xfrm>
          <a:custGeom>
            <a:avLst/>
            <a:gdLst/>
            <a:ahLst/>
            <a:cxnLst/>
            <a:rect r="r" b="b" t="t" l="l"/>
            <a:pathLst>
              <a:path h="6249892" w="6747521">
                <a:moveTo>
                  <a:pt x="0" y="0"/>
                </a:moveTo>
                <a:lnTo>
                  <a:pt x="6747521" y="0"/>
                </a:lnTo>
                <a:lnTo>
                  <a:pt x="6747521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7170" y="4367751"/>
            <a:ext cx="4112147" cy="20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Chuyển qua Advanced và chọn allow Cors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842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6842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6846940" y="8788803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46940" y="374191"/>
            <a:ext cx="1232113" cy="1309018"/>
          </a:xfrm>
          <a:custGeom>
            <a:avLst/>
            <a:gdLst/>
            <a:ahLst/>
            <a:cxnLst/>
            <a:rect r="r" b="b" t="t" l="l"/>
            <a:pathLst>
              <a:path h="1309018" w="1232113">
                <a:moveTo>
                  <a:pt x="0" y="0"/>
                </a:moveTo>
                <a:lnTo>
                  <a:pt x="1232113" y="0"/>
                </a:lnTo>
                <a:lnTo>
                  <a:pt x="1232113" y="1309018"/>
                </a:lnTo>
                <a:lnTo>
                  <a:pt x="0" y="130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7037" y="2538911"/>
            <a:ext cx="6747521" cy="6249892"/>
          </a:xfrm>
          <a:custGeom>
            <a:avLst/>
            <a:gdLst/>
            <a:ahLst/>
            <a:cxnLst/>
            <a:rect r="r" b="b" t="t" l="l"/>
            <a:pathLst>
              <a:path h="6249892" w="6747521">
                <a:moveTo>
                  <a:pt x="0" y="0"/>
                </a:moveTo>
                <a:lnTo>
                  <a:pt x="6747521" y="0"/>
                </a:lnTo>
                <a:lnTo>
                  <a:pt x="6747521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78" y="1289418"/>
            <a:ext cx="405886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3(7)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8598" y="4414299"/>
            <a:ext cx="4112147" cy="20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Chuyển qua Advanced và chọn allow Cors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50333" y="2723611"/>
            <a:ext cx="3908451" cy="538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khi hoàn thành các bước ta nhất start server</a:t>
            </a:r>
          </a:p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</a:t>
            </a: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hởi động thành công server .</a:t>
            </a:r>
          </a:p>
          <a:p>
            <a:pPr algn="ctr" marL="0" indent="0" lvl="0">
              <a:lnSpc>
                <a:spcPts val="539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79949" y="4261023"/>
            <a:ext cx="11301259" cy="4746529"/>
          </a:xfrm>
          <a:custGeom>
            <a:avLst/>
            <a:gdLst/>
            <a:ahLst/>
            <a:cxnLst/>
            <a:rect r="r" b="b" t="t" l="l"/>
            <a:pathLst>
              <a:path h="4746529" w="11301259">
                <a:moveTo>
                  <a:pt x="0" y="0"/>
                </a:moveTo>
                <a:lnTo>
                  <a:pt x="11301259" y="0"/>
                </a:lnTo>
                <a:lnTo>
                  <a:pt x="11301259" y="4746529"/>
                </a:lnTo>
                <a:lnTo>
                  <a:pt x="0" y="474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4(1)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7722" y="2613198"/>
            <a:ext cx="110857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Truy cập đường link và tải bản phù hợp với máy : </a:t>
            </a:r>
            <a:r>
              <a:rPr lang="en-US" b="true" sz="3000" u="sng">
                <a:solidFill>
                  <a:srgbClr val="FF5757"/>
                </a:solidFill>
                <a:latin typeface="Saira Bold"/>
                <a:ea typeface="Saira Bold"/>
                <a:cs typeface="Saira Bold"/>
                <a:sym typeface="Saira Bold"/>
              </a:rPr>
              <a:t>https://github.com/appium/appium-inspector/releases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00317" y="2425513"/>
            <a:ext cx="10083316" cy="6554155"/>
          </a:xfrm>
          <a:custGeom>
            <a:avLst/>
            <a:gdLst/>
            <a:ahLst/>
            <a:cxnLst/>
            <a:rect r="r" b="b" t="t" l="l"/>
            <a:pathLst>
              <a:path h="6554155" w="10083316">
                <a:moveTo>
                  <a:pt x="0" y="0"/>
                </a:moveTo>
                <a:lnTo>
                  <a:pt x="10083316" y="0"/>
                </a:lnTo>
                <a:lnTo>
                  <a:pt x="10083316" y="6554155"/>
                </a:lnTo>
                <a:lnTo>
                  <a:pt x="0" y="6554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4(2)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010" y="4398877"/>
            <a:ext cx="3940644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Chạy appium inspector </a:t>
            </a:r>
          </a:p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Điền đầy đủ các yêu cầu thông tin như Host … theo hình 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55476" y="2567520"/>
            <a:ext cx="4194536" cy="6157118"/>
          </a:xfrm>
          <a:custGeom>
            <a:avLst/>
            <a:gdLst/>
            <a:ahLst/>
            <a:cxnLst/>
            <a:rect r="r" b="b" t="t" l="l"/>
            <a:pathLst>
              <a:path h="6157118" w="4194536">
                <a:moveTo>
                  <a:pt x="0" y="0"/>
                </a:moveTo>
                <a:lnTo>
                  <a:pt x="4194537" y="0"/>
                </a:lnTo>
                <a:lnTo>
                  <a:pt x="4194537" y="6157118"/>
                </a:lnTo>
                <a:lnTo>
                  <a:pt x="0" y="615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4(3)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7748" y="3631133"/>
            <a:ext cx="4239342" cy="22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16"/>
              </a:lnSpc>
              <a:spcBef>
                <a:spcPct val="0"/>
              </a:spcBef>
            </a:pPr>
            <a:r>
              <a:rPr lang="en-US" sz="493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Chạy máy ảo trong androidstudio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142210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72465" y="1028700"/>
            <a:ext cx="1117090" cy="1186816"/>
          </a:xfrm>
          <a:custGeom>
            <a:avLst/>
            <a:gdLst/>
            <a:ahLst/>
            <a:cxnLst/>
            <a:rect r="r" b="b" t="t" l="l"/>
            <a:pathLst>
              <a:path h="1186816" w="1117090">
                <a:moveTo>
                  <a:pt x="0" y="0"/>
                </a:moveTo>
                <a:lnTo>
                  <a:pt x="1117090" y="0"/>
                </a:lnTo>
                <a:lnTo>
                  <a:pt x="1117090" y="1186816"/>
                </a:lnTo>
                <a:lnTo>
                  <a:pt x="0" y="118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02870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254680" y="8190975"/>
            <a:ext cx="1004620" cy="1067325"/>
          </a:xfrm>
          <a:custGeom>
            <a:avLst/>
            <a:gdLst/>
            <a:ahLst/>
            <a:cxnLst/>
            <a:rect r="r" b="b" t="t" l="l"/>
            <a:pathLst>
              <a:path h="1067325" w="1004620">
                <a:moveTo>
                  <a:pt x="0" y="0"/>
                </a:moveTo>
                <a:lnTo>
                  <a:pt x="1004620" y="0"/>
                </a:lnTo>
                <a:lnTo>
                  <a:pt x="1004620" y="1067325"/>
                </a:lnTo>
                <a:lnTo>
                  <a:pt x="0" y="106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18692" y="2254926"/>
            <a:ext cx="9132384" cy="5936049"/>
          </a:xfrm>
          <a:custGeom>
            <a:avLst/>
            <a:gdLst/>
            <a:ahLst/>
            <a:cxnLst/>
            <a:rect r="r" b="b" t="t" l="l"/>
            <a:pathLst>
              <a:path h="5936049" w="9132384">
                <a:moveTo>
                  <a:pt x="0" y="0"/>
                </a:moveTo>
                <a:lnTo>
                  <a:pt x="9132384" y="0"/>
                </a:lnTo>
                <a:lnTo>
                  <a:pt x="9132384" y="5936049"/>
                </a:lnTo>
                <a:lnTo>
                  <a:pt x="0" y="593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6677" y="785660"/>
            <a:ext cx="104584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Bước 4(3)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9555" y="3371850"/>
            <a:ext cx="4425532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93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Bấm start section để khởi chạy </a:t>
            </a:r>
          </a:p>
          <a:p>
            <a:pPr algn="ctr">
              <a:lnSpc>
                <a:spcPts val="4716"/>
              </a:lnSpc>
            </a:pPr>
          </a:p>
          <a:p>
            <a:pPr algn="ctr">
              <a:lnSpc>
                <a:spcPts val="4716"/>
              </a:lnSpc>
            </a:pPr>
            <a:r>
              <a:rPr lang="en-US" sz="393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Lúc này ta đã cài đặt thành công appium </a:t>
            </a:r>
          </a:p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7263814" y="1164987"/>
            <a:ext cx="3760372" cy="3760372"/>
          </a:xfrm>
          <a:custGeom>
            <a:avLst/>
            <a:gdLst/>
            <a:ahLst/>
            <a:cxnLst/>
            <a:rect r="r" b="b" t="t" l="l"/>
            <a:pathLst>
              <a:path h="3760372" w="3760372">
                <a:moveTo>
                  <a:pt x="0" y="0"/>
                </a:moveTo>
                <a:lnTo>
                  <a:pt x="3760372" y="0"/>
                </a:lnTo>
                <a:lnTo>
                  <a:pt x="3760372" y="3760373"/>
                </a:lnTo>
                <a:lnTo>
                  <a:pt x="0" y="3760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1981" y="1028700"/>
            <a:ext cx="604403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0"/>
              </a:lnSpc>
              <a:spcBef>
                <a:spcPct val="0"/>
              </a:spcBef>
            </a:pPr>
            <a:r>
              <a:rPr lang="en-US" sz="53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Quy trình kiểm thử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29555" y="3545530"/>
            <a:ext cx="4305226" cy="20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18682" y="3545530"/>
            <a:ext cx="4124397" cy="268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  <a:p>
            <a:pPr algn="ctr">
              <a:lnSpc>
                <a:spcPts val="53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137226"/>
            <a:ext cx="8115300" cy="2474680"/>
          </a:xfrm>
          <a:custGeom>
            <a:avLst/>
            <a:gdLst/>
            <a:ahLst/>
            <a:cxnLst/>
            <a:rect r="r" b="b" t="t" l="l"/>
            <a:pathLst>
              <a:path h="2474680" w="8115300">
                <a:moveTo>
                  <a:pt x="0" y="0"/>
                </a:moveTo>
                <a:lnTo>
                  <a:pt x="8115300" y="0"/>
                </a:lnTo>
                <a:lnTo>
                  <a:pt x="8115300" y="2474680"/>
                </a:lnTo>
                <a:lnTo>
                  <a:pt x="0" y="2474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479" y="533400"/>
            <a:ext cx="133138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09497" y="1333555"/>
            <a:ext cx="7669006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Cài Đặt Ứng Dụng Calculator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66975"/>
            <a:ext cx="7287755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Trước tiên, bạn cần cài đặt ứng dụng mẫu calculator.apk trên thiết bị Android .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Thực hiện các bước sau: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Chuẩn bị file APK: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Tải ứng dụng </a:t>
            </a:r>
            <a:r>
              <a:rPr lang="en-US" sz="2501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calculator.apk</a:t>
            </a: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về máy tính.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Copy file APK vào thư mục platform-tools trong SDK : 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C:\Users\[user]\AppData\Local\Android\Sdk\platform-tools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Cài ứng dụng trên thiết bị/emulator: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Command Prompt (cmd).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Chuyển đến thư mục platform-tools bằng lệnh: 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cd C:\Users\[user]\AppData\Local\Android\Sdk\platform-tools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Thực hiện lệnh cài đặt ứng dụng: </a:t>
            </a:r>
          </a:p>
          <a:p>
            <a:pPr algn="l">
              <a:lnSpc>
                <a:spcPts val="3001"/>
              </a:lnSpc>
            </a:pPr>
            <a:r>
              <a:rPr lang="en-US" sz="2501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adb install calculator.apk</a:t>
            </a:r>
          </a:p>
          <a:p>
            <a:pPr algn="l" marL="0" indent="0" lvl="0">
              <a:lnSpc>
                <a:spcPts val="30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59407" y="2735987"/>
            <a:ext cx="4187646" cy="6356958"/>
          </a:xfrm>
          <a:custGeom>
            <a:avLst/>
            <a:gdLst/>
            <a:ahLst/>
            <a:cxnLst/>
            <a:rect r="r" b="b" t="t" l="l"/>
            <a:pathLst>
              <a:path h="6356958" w="4187646">
                <a:moveTo>
                  <a:pt x="0" y="0"/>
                </a:moveTo>
                <a:lnTo>
                  <a:pt x="4187646" y="0"/>
                </a:lnTo>
                <a:lnTo>
                  <a:pt x="418764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479" y="533400"/>
            <a:ext cx="133138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09497" y="1333555"/>
            <a:ext cx="7669006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Cài Đặt Ứng Dụng Calculator (tt)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96719" y="3906160"/>
            <a:ext cx="5425557" cy="247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Kiểm tra ứng dụng:</a:t>
            </a:r>
          </a:p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Sau khi cài đặt, mở ứng dụng Calculator trên thiết bị hoặc emulator để kiểm tra.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8063" y="0"/>
            <a:ext cx="10299875" cy="10287000"/>
          </a:xfrm>
          <a:custGeom>
            <a:avLst/>
            <a:gdLst/>
            <a:ahLst/>
            <a:cxnLst/>
            <a:rect r="r" b="b" t="t" l="l"/>
            <a:pathLst>
              <a:path h="10287000" w="10299875">
                <a:moveTo>
                  <a:pt x="0" y="0"/>
                </a:moveTo>
                <a:lnTo>
                  <a:pt x="10299874" y="0"/>
                </a:lnTo>
                <a:lnTo>
                  <a:pt x="102998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3203" y="3370430"/>
            <a:ext cx="5773966" cy="346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672"/>
              </a:lnSpc>
              <a:spcBef>
                <a:spcPct val="0"/>
              </a:spcBef>
            </a:pPr>
            <a:r>
              <a:rPr lang="en-US" sz="1139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Nội dung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29148" y="3136407"/>
            <a:ext cx="7430152" cy="417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 u="sng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Giới thiệu về appium</a:t>
            </a:r>
          </a:p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K</a:t>
            </a:r>
            <a:r>
              <a:rPr lang="en-US" sz="3284" u="sng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iến trúc , cách hoạt động</a:t>
            </a:r>
          </a:p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 u="sng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Tính năng chính</a:t>
            </a:r>
            <a:r>
              <a:rPr lang="en-US" sz="3284" u="sng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 </a:t>
            </a:r>
          </a:p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 u="sng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  <a:hlinkClick r:id="rId3" action="ppaction://hlinksldjump"/>
              </a:rPr>
              <a:t>Ưu - nhược</a:t>
            </a:r>
            <a:r>
              <a:rPr lang="en-US" sz="3284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 điểm</a:t>
            </a:r>
          </a:p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Cài đặt - môi trường</a:t>
            </a:r>
          </a:p>
          <a:p>
            <a:pPr algn="l" marL="709024" indent="-354512" lvl="1">
              <a:lnSpc>
                <a:spcPts val="5582"/>
              </a:lnSpc>
              <a:buFont typeface="Arial"/>
              <a:buChar char="•"/>
            </a:pPr>
            <a:r>
              <a:rPr lang="en-US" sz="3284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Quy trình kiểm thử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5400000">
            <a:off x="899616" y="2028563"/>
            <a:ext cx="3129302" cy="2871135"/>
          </a:xfrm>
          <a:custGeom>
            <a:avLst/>
            <a:gdLst/>
            <a:ahLst/>
            <a:cxnLst/>
            <a:rect r="r" b="b" t="t" l="l"/>
            <a:pathLst>
              <a:path h="2871135" w="3129302">
                <a:moveTo>
                  <a:pt x="0" y="2871134"/>
                </a:moveTo>
                <a:lnTo>
                  <a:pt x="3129302" y="2871134"/>
                </a:lnTo>
                <a:lnTo>
                  <a:pt x="3129302" y="0"/>
                </a:lnTo>
                <a:lnTo>
                  <a:pt x="0" y="0"/>
                </a:lnTo>
                <a:lnTo>
                  <a:pt x="0" y="287113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518949" y="2614011"/>
            <a:ext cx="0" cy="5058978"/>
          </a:xfrm>
          <a:prstGeom prst="line">
            <a:avLst/>
          </a:prstGeom>
          <a:ln cap="rnd" w="9525">
            <a:solidFill>
              <a:srgbClr val="37281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251462"/>
            <a:ext cx="7907760" cy="3103796"/>
          </a:xfrm>
          <a:custGeom>
            <a:avLst/>
            <a:gdLst/>
            <a:ahLst/>
            <a:cxnLst/>
            <a:rect r="r" b="b" t="t" l="l"/>
            <a:pathLst>
              <a:path h="3103796" w="7907760">
                <a:moveTo>
                  <a:pt x="0" y="0"/>
                </a:moveTo>
                <a:lnTo>
                  <a:pt x="7907760" y="0"/>
                </a:lnTo>
                <a:lnTo>
                  <a:pt x="7907760" y="3103795"/>
                </a:lnTo>
                <a:lnTo>
                  <a:pt x="0" y="310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479" y="533400"/>
            <a:ext cx="133138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9258" y="1387183"/>
            <a:ext cx="10089485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Xác Định Phần Tử Bằng UIAutomatorViewer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14638"/>
            <a:ext cx="7632135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Appium xác định vị trí phần tử trong ứng dụng dựa trên thông tin từ giao diện </a:t>
            </a:r>
            <a:r>
              <a:rPr lang="en-US" sz="261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Android (XML)</a:t>
            </a: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 Để lấy thông tin này, sử dụng </a:t>
            </a:r>
            <a:r>
              <a:rPr lang="en-US" sz="261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UIAutomatorViewer</a:t>
            </a: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: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Chuẩn bị thiết bị: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Đảm bảo ứng dụng Calculator đang mở trên thiết bị/emulator.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</a:t>
            </a:r>
            <a:r>
              <a:rPr lang="en-US" sz="261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UIAutomatorViewer: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Truy cập thư mục: </a:t>
            </a:r>
          </a:p>
          <a:p>
            <a:pPr algn="l">
              <a:lnSpc>
                <a:spcPts val="2903"/>
              </a:lnSpc>
            </a:pPr>
            <a:r>
              <a:rPr lang="en-US" sz="241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C:\Users\[user]\AppData\Local\Android\Sdk\tools\bin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Command Prompt và chạy lệnh: </a:t>
            </a:r>
          </a:p>
          <a:p>
            <a:pPr algn="l">
              <a:lnSpc>
                <a:spcPts val="3143"/>
              </a:lnSpc>
            </a:pPr>
            <a:r>
              <a:rPr lang="en-US" sz="261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uiautomatorviewer.bat</a:t>
            </a:r>
          </a:p>
          <a:p>
            <a:pPr algn="l" marL="0" indent="0" lvl="0">
              <a:lnSpc>
                <a:spcPts val="31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9192" y="3271278"/>
            <a:ext cx="7099924" cy="4198378"/>
          </a:xfrm>
          <a:custGeom>
            <a:avLst/>
            <a:gdLst/>
            <a:ahLst/>
            <a:cxnLst/>
            <a:rect r="r" b="b" t="t" l="l"/>
            <a:pathLst>
              <a:path h="4198378" w="7099924">
                <a:moveTo>
                  <a:pt x="0" y="0"/>
                </a:moveTo>
                <a:lnTo>
                  <a:pt x="7099924" y="0"/>
                </a:lnTo>
                <a:lnTo>
                  <a:pt x="7099924" y="4198378"/>
                </a:lnTo>
                <a:lnTo>
                  <a:pt x="0" y="419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479" y="533400"/>
            <a:ext cx="133138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7076" y="3696695"/>
            <a:ext cx="6547281" cy="395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 cửa sổ UIAutomatorViewer, nhấn một trong hai nút Snapshot để chụp giao diện hiện tại.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Cửa sổ sẽ hiển thị cấu trúc XML của giao diện và các thông tin chi tiết về từng phần tử.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82458" y="1387183"/>
            <a:ext cx="11113533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Xác Định Phần Tử Bằng UIAutomatorViewer (tt)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7779" y="3008840"/>
            <a:ext cx="7411521" cy="4326475"/>
          </a:xfrm>
          <a:custGeom>
            <a:avLst/>
            <a:gdLst/>
            <a:ahLst/>
            <a:cxnLst/>
            <a:rect r="r" b="b" t="t" l="l"/>
            <a:pathLst>
              <a:path h="4326475" w="7411521">
                <a:moveTo>
                  <a:pt x="0" y="0"/>
                </a:moveTo>
                <a:lnTo>
                  <a:pt x="7411521" y="0"/>
                </a:lnTo>
                <a:lnTo>
                  <a:pt x="7411521" y="4326475"/>
                </a:lnTo>
                <a:lnTo>
                  <a:pt x="0" y="432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479" y="533400"/>
            <a:ext cx="133138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Xác Định Vị Trí Các Phần Tử Trong Ứng Dụng Android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91944" y="3271278"/>
            <a:ext cx="6547281" cy="445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Ví dụ xác định vị trí của phần tử số 9 bằng cách click vào số 9, các thông tin chi tiết sẽ được hiển thị ở các vùng bên cạnh.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Tại vùng "Node Detail" bạn sẽ xác định được các thông tin cần thiết để xác định vị trí.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482458" y="1387183"/>
            <a:ext cx="11113533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Xác Định Phần Tử Bằng UIAutomatorViewer (tt)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62680" y="3163756"/>
            <a:ext cx="9014308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</a:t>
            </a:r>
            <a:r>
              <a:rPr lang="en-US" sz="324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Eclipse → Vào Help → Eclipse Marketplace</a:t>
            </a: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Tìm kiếm và cài đặt </a:t>
            </a:r>
            <a:r>
              <a:rPr lang="en-US" sz="3249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TestNG Plugin</a:t>
            </a:r>
            <a:r>
              <a:rPr lang="en-US" sz="324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Cài Đặt TestNG Plugin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8944" y="2869853"/>
            <a:ext cx="7372979" cy="5220284"/>
          </a:xfrm>
          <a:custGeom>
            <a:avLst/>
            <a:gdLst/>
            <a:ahLst/>
            <a:cxnLst/>
            <a:rect r="r" b="b" t="t" l="l"/>
            <a:pathLst>
              <a:path h="5220284" w="7372979">
                <a:moveTo>
                  <a:pt x="0" y="0"/>
                </a:moveTo>
                <a:lnTo>
                  <a:pt x="7372979" y="0"/>
                </a:lnTo>
                <a:lnTo>
                  <a:pt x="7372979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8995" y="2869853"/>
            <a:ext cx="7730305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4"/>
              </a:lnSpc>
            </a:pP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dự án Maven:</a:t>
            </a:r>
          </a:p>
          <a:p>
            <a:pPr algn="l">
              <a:lnSpc>
                <a:spcPts val="3014"/>
              </a:lnSpc>
            </a:pP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Trong Eclipse, chọn </a:t>
            </a:r>
            <a:r>
              <a:rPr lang="en-US" sz="2512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File → New → Maven Project</a:t>
            </a: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>
              <a:lnSpc>
                <a:spcPts val="3014"/>
              </a:lnSpc>
            </a:pP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Đặt tên dự án là </a:t>
            </a:r>
            <a:r>
              <a:rPr lang="en-US" sz="2512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calculator-test</a:t>
            </a: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>
              <a:lnSpc>
                <a:spcPts val="3014"/>
              </a:lnSpc>
            </a:pPr>
            <a:r>
              <a:rPr lang="en-US" sz="2512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Cấu trúc dự án:</a:t>
            </a:r>
          </a:p>
          <a:p>
            <a:pPr algn="l" marL="0" indent="0" lvl="0">
              <a:lnSpc>
                <a:spcPts val="301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Tạo Maven Project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78632"/>
            <a:ext cx="8153223" cy="3403970"/>
          </a:xfrm>
          <a:custGeom>
            <a:avLst/>
            <a:gdLst/>
            <a:ahLst/>
            <a:cxnLst/>
            <a:rect r="r" b="b" t="t" l="l"/>
            <a:pathLst>
              <a:path h="3403970" w="8153223">
                <a:moveTo>
                  <a:pt x="0" y="0"/>
                </a:moveTo>
                <a:lnTo>
                  <a:pt x="8153223" y="0"/>
                </a:lnTo>
                <a:lnTo>
                  <a:pt x="8153223" y="3403970"/>
                </a:lnTo>
                <a:lnTo>
                  <a:pt x="0" y="34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45365" y="2869853"/>
            <a:ext cx="6428614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0"/>
              </a:lnSpc>
            </a:pPr>
            <a:r>
              <a:rPr lang="en-US" sz="4866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Mở file </a:t>
            </a:r>
            <a:r>
              <a:rPr lang="en-US" sz="4866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pom.xml</a:t>
            </a:r>
            <a:r>
              <a:rPr lang="en-US" sz="4866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và thêm đoạn sau vào mục </a:t>
            </a:r>
            <a:r>
              <a:rPr lang="en-US" sz="4866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&lt;dependencies&gt;</a:t>
            </a:r>
            <a:r>
              <a:rPr lang="en-US" sz="4866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: </a:t>
            </a:r>
          </a:p>
          <a:p>
            <a:pPr algn="l" marL="0" indent="0" lvl="0">
              <a:lnSpc>
                <a:spcPts val="58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Thêm Thư Viện Appium và TestNG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754" y="2405720"/>
            <a:ext cx="8115300" cy="6755987"/>
          </a:xfrm>
          <a:custGeom>
            <a:avLst/>
            <a:gdLst/>
            <a:ahLst/>
            <a:cxnLst/>
            <a:rect r="r" b="b" t="t" l="l"/>
            <a:pathLst>
              <a:path h="6755987" w="8115300">
                <a:moveTo>
                  <a:pt x="0" y="0"/>
                </a:moveTo>
                <a:lnTo>
                  <a:pt x="8115300" y="0"/>
                </a:lnTo>
                <a:lnTo>
                  <a:pt x="8115300" y="6755988"/>
                </a:lnTo>
                <a:lnTo>
                  <a:pt x="0" y="6755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11786" y="2978632"/>
            <a:ext cx="7547514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file </a:t>
            </a:r>
            <a:r>
              <a:rPr lang="en-US" sz="3685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CalculatorTest.java</a:t>
            </a: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:</a:t>
            </a:r>
          </a:p>
          <a:p>
            <a:pPr algn="l">
              <a:lnSpc>
                <a:spcPts val="4422"/>
              </a:lnSpc>
            </a:pPr>
          </a:p>
          <a:p>
            <a:pPr algn="l">
              <a:lnSpc>
                <a:spcPts val="4422"/>
              </a:lnSpc>
            </a:pP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Thêm đoạn mã sau vào file </a:t>
            </a:r>
            <a:r>
              <a:rPr lang="en-US" sz="3685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CalculatorTest.java</a:t>
            </a: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: </a:t>
            </a:r>
          </a:p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Viết File Test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623" y="4709886"/>
            <a:ext cx="8115300" cy="4209812"/>
          </a:xfrm>
          <a:custGeom>
            <a:avLst/>
            <a:gdLst/>
            <a:ahLst/>
            <a:cxnLst/>
            <a:rect r="r" b="b" t="t" l="l"/>
            <a:pathLst>
              <a:path h="4209812" w="8115300">
                <a:moveTo>
                  <a:pt x="0" y="0"/>
                </a:moveTo>
                <a:lnTo>
                  <a:pt x="8115300" y="0"/>
                </a:lnTo>
                <a:lnTo>
                  <a:pt x="8115300" y="4209812"/>
                </a:lnTo>
                <a:lnTo>
                  <a:pt x="0" y="420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1786" y="4371285"/>
            <a:ext cx="7547514" cy="4887015"/>
          </a:xfrm>
          <a:custGeom>
            <a:avLst/>
            <a:gdLst/>
            <a:ahLst/>
            <a:cxnLst/>
            <a:rect r="r" b="b" t="t" l="l"/>
            <a:pathLst>
              <a:path h="4887015" w="7547514">
                <a:moveTo>
                  <a:pt x="0" y="0"/>
                </a:moveTo>
                <a:lnTo>
                  <a:pt x="7547514" y="0"/>
                </a:lnTo>
                <a:lnTo>
                  <a:pt x="7547514" y="4887015"/>
                </a:lnTo>
                <a:lnTo>
                  <a:pt x="0" y="48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8970" y="2428118"/>
            <a:ext cx="10105632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Viết test case:</a:t>
            </a:r>
          </a:p>
          <a:p>
            <a:pPr algn="l">
              <a:lnSpc>
                <a:spcPts val="4422"/>
              </a:lnSpc>
            </a:pP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Thêm hai phương thức </a:t>
            </a:r>
            <a:r>
              <a:rPr lang="en-US" sz="3685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addTest()</a:t>
            </a: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và </a:t>
            </a:r>
            <a:r>
              <a:rPr lang="en-US" sz="3685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mulTest()</a:t>
            </a: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để kiểm tra phép cộng và phép nhân: </a:t>
            </a:r>
          </a:p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Viết File Test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7184" y="3717018"/>
            <a:ext cx="8808659" cy="5571477"/>
          </a:xfrm>
          <a:custGeom>
            <a:avLst/>
            <a:gdLst/>
            <a:ahLst/>
            <a:cxnLst/>
            <a:rect r="r" b="b" t="t" l="l"/>
            <a:pathLst>
              <a:path h="5571477" w="8808659">
                <a:moveTo>
                  <a:pt x="0" y="0"/>
                </a:moveTo>
                <a:lnTo>
                  <a:pt x="8808659" y="0"/>
                </a:lnTo>
                <a:lnTo>
                  <a:pt x="8808659" y="5571477"/>
                </a:lnTo>
                <a:lnTo>
                  <a:pt x="0" y="557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8970" y="2316843"/>
            <a:ext cx="1112968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368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Chuột phải vào file </a:t>
            </a:r>
          </a:p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685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CalculatorTest.java → Chọn Run As → TestNG Test.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Thực Thi và Kiểm Tra Kết Quả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0815" y="3190423"/>
            <a:ext cx="9855925" cy="3954690"/>
          </a:xfrm>
          <a:custGeom>
            <a:avLst/>
            <a:gdLst/>
            <a:ahLst/>
            <a:cxnLst/>
            <a:rect r="r" b="b" t="t" l="l"/>
            <a:pathLst>
              <a:path h="3954690" w="9855925">
                <a:moveTo>
                  <a:pt x="0" y="0"/>
                </a:moveTo>
                <a:lnTo>
                  <a:pt x="9855925" y="0"/>
                </a:lnTo>
                <a:lnTo>
                  <a:pt x="9855925" y="3954690"/>
                </a:lnTo>
                <a:lnTo>
                  <a:pt x="0" y="3954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266" y="533400"/>
            <a:ext cx="81935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4"/>
              </a:lnSpc>
              <a:spcBef>
                <a:spcPct val="0"/>
              </a:spcBef>
            </a:pPr>
            <a:r>
              <a:rPr lang="en-US" sz="330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Tạo Appium Project Với Java Trên Eclipse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6110" y="3190423"/>
            <a:ext cx="4939067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446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Nếu thành công, bạn sẽ thấy thông báo </a:t>
            </a:r>
            <a:r>
              <a:rPr lang="en-US" sz="4463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PASSED</a:t>
            </a:r>
            <a:r>
              <a:rPr lang="en-US" sz="446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cho cả hai test case trong bảng kết quả của </a:t>
            </a:r>
            <a:r>
              <a:rPr lang="en-US" sz="4463">
                <a:solidFill>
                  <a:srgbClr val="FF5757"/>
                </a:solidFill>
                <a:latin typeface="Saira"/>
                <a:ea typeface="Saira"/>
                <a:cs typeface="Saira"/>
                <a:sym typeface="Saira"/>
              </a:rPr>
              <a:t>TestNG</a:t>
            </a:r>
            <a:r>
              <a:rPr lang="en-US" sz="446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 marL="0" indent="0" lvl="0">
              <a:lnSpc>
                <a:spcPts val="535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02266" y="1363909"/>
            <a:ext cx="7959314" cy="6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37281B"/>
                </a:solidFill>
                <a:latin typeface="Saira Bold"/>
                <a:ea typeface="Saira Bold"/>
                <a:cs typeface="Saira Bold"/>
                <a:sym typeface="Saira Bold"/>
              </a:rPr>
              <a:t>Thực Thi và Kiểm Tra Kết Quả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18941" y="2633811"/>
            <a:ext cx="6979533" cy="5019378"/>
            <a:chOff x="0" y="0"/>
            <a:chExt cx="9306044" cy="66925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214" t="0" r="7214" b="0"/>
            <a:stretch>
              <a:fillRect/>
            </a:stretch>
          </p:blipFill>
          <p:spPr>
            <a:xfrm flipH="false" flipV="false">
              <a:off x="0" y="0"/>
              <a:ext cx="9306044" cy="669250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991715"/>
            <a:ext cx="8115300" cy="226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0"/>
              </a:lnSpc>
              <a:spcBef>
                <a:spcPct val="0"/>
              </a:spcBef>
            </a:pPr>
            <a:r>
              <a:rPr lang="en-US" sz="7434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Giới thiệu về appium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93786" y="50833"/>
            <a:ext cx="6673691" cy="10287000"/>
          </a:xfrm>
          <a:custGeom>
            <a:avLst/>
            <a:gdLst/>
            <a:ahLst/>
            <a:cxnLst/>
            <a:rect r="r" b="b" t="t" l="l"/>
            <a:pathLst>
              <a:path h="10287000" w="6673691">
                <a:moveTo>
                  <a:pt x="0" y="0"/>
                </a:moveTo>
                <a:lnTo>
                  <a:pt x="6673691" y="0"/>
                </a:lnTo>
                <a:lnTo>
                  <a:pt x="66736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9423" y="1633918"/>
            <a:ext cx="6780964" cy="7019164"/>
            <a:chOff x="0" y="0"/>
            <a:chExt cx="9041285" cy="935888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817" t="0" r="17817" b="0"/>
            <a:stretch>
              <a:fillRect/>
            </a:stretch>
          </p:blipFill>
          <p:spPr>
            <a:xfrm flipH="false" flipV="false">
              <a:off x="0" y="0"/>
              <a:ext cx="9041285" cy="9358885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631711" y="3500438"/>
            <a:ext cx="7627589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u="none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Hãy viết chủ đề hoặc ý tưởng </a:t>
            </a:r>
          </a:p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u="none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của bạn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211" y="4030426"/>
            <a:ext cx="16272089" cy="5227874"/>
            <a:chOff x="0" y="0"/>
            <a:chExt cx="21696118" cy="69704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889" r="0" b="25889"/>
            <a:stretch>
              <a:fillRect/>
            </a:stretch>
          </p:blipFill>
          <p:spPr>
            <a:xfrm flipH="false" flipV="false">
              <a:off x="0" y="0"/>
              <a:ext cx="21696118" cy="697049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29470" y="6992735"/>
            <a:ext cx="2026177" cy="3147459"/>
          </a:xfrm>
          <a:custGeom>
            <a:avLst/>
            <a:gdLst/>
            <a:ahLst/>
            <a:cxnLst/>
            <a:rect r="r" b="b" t="t" l="l"/>
            <a:pathLst>
              <a:path h="3147459" w="2026177">
                <a:moveTo>
                  <a:pt x="0" y="0"/>
                </a:moveTo>
                <a:lnTo>
                  <a:pt x="2026177" y="0"/>
                </a:lnTo>
                <a:lnTo>
                  <a:pt x="2026177" y="3147459"/>
                </a:lnTo>
                <a:lnTo>
                  <a:pt x="0" y="314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633060">
            <a:off x="15537091" y="6824892"/>
            <a:ext cx="2750289" cy="3298697"/>
          </a:xfrm>
          <a:custGeom>
            <a:avLst/>
            <a:gdLst/>
            <a:ahLst/>
            <a:cxnLst/>
            <a:rect r="r" b="b" t="t" l="l"/>
            <a:pathLst>
              <a:path h="3298697" w="2750289">
                <a:moveTo>
                  <a:pt x="2750289" y="0"/>
                </a:moveTo>
                <a:lnTo>
                  <a:pt x="0" y="0"/>
                </a:lnTo>
                <a:lnTo>
                  <a:pt x="0" y="3298698"/>
                </a:lnTo>
                <a:lnTo>
                  <a:pt x="2750289" y="3298698"/>
                </a:lnTo>
                <a:lnTo>
                  <a:pt x="275028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920876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u="none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Hãy viết chủ đề hoặc ý tưởng của bạn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9791" y="1343133"/>
            <a:ext cx="4747875" cy="78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</a:pPr>
            <a:r>
              <a:rPr lang="en-US" sz="2599" u="none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Hãy trình bày ngắn gọn về </a:t>
            </a:r>
          </a:p>
          <a:p>
            <a:pPr algn="l" marL="0" indent="0" lvl="0">
              <a:lnSpc>
                <a:spcPts val="3119"/>
              </a:lnSpc>
            </a:pPr>
            <a:r>
              <a:rPr lang="en-US" sz="2599" u="none">
                <a:solidFill>
                  <a:srgbClr val="37281B"/>
                </a:solidFill>
                <a:latin typeface="Cabin"/>
                <a:ea typeface="Cabin"/>
                <a:cs typeface="Cabin"/>
                <a:sym typeface="Cabin"/>
              </a:rPr>
              <a:t>những gì bạn muốn thảo luận.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998" y="1659564"/>
            <a:ext cx="13452293" cy="2888365"/>
          </a:xfrm>
          <a:custGeom>
            <a:avLst/>
            <a:gdLst/>
            <a:ahLst/>
            <a:cxnLst/>
            <a:rect r="r" b="b" t="t" l="l"/>
            <a:pathLst>
              <a:path h="2888365" w="13452293">
                <a:moveTo>
                  <a:pt x="0" y="0"/>
                </a:moveTo>
                <a:lnTo>
                  <a:pt x="13452293" y="0"/>
                </a:lnTo>
                <a:lnTo>
                  <a:pt x="13452293" y="2888365"/>
                </a:lnTo>
                <a:lnTo>
                  <a:pt x="0" y="2888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8534" y="5802205"/>
            <a:ext cx="11466733" cy="113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0"/>
              </a:lnSpc>
              <a:spcBef>
                <a:spcPct val="0"/>
              </a:spcBef>
            </a:pPr>
            <a:r>
              <a:rPr lang="en-US" sz="7434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Kiến trúc , cách hoạt động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4314" y="1842696"/>
            <a:ext cx="10104986" cy="5297682"/>
          </a:xfrm>
          <a:custGeom>
            <a:avLst/>
            <a:gdLst/>
            <a:ahLst/>
            <a:cxnLst/>
            <a:rect r="r" b="b" t="t" l="l"/>
            <a:pathLst>
              <a:path h="5297682" w="10104986">
                <a:moveTo>
                  <a:pt x="0" y="0"/>
                </a:moveTo>
                <a:lnTo>
                  <a:pt x="10104986" y="0"/>
                </a:lnTo>
                <a:lnTo>
                  <a:pt x="10104986" y="5297682"/>
                </a:lnTo>
                <a:lnTo>
                  <a:pt x="0" y="52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0" t="-2024" r="-4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37921"/>
            <a:ext cx="5732926" cy="359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1"/>
              </a:lnSpc>
              <a:spcBef>
                <a:spcPct val="0"/>
              </a:spcBef>
            </a:pPr>
            <a:r>
              <a:rPr lang="en-US" sz="5093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Kiến trúc Appium: Hoạt động dựa trên mô hình Client-Server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C0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357845" y="2254469"/>
            <a:ext cx="2330755" cy="2330755"/>
          </a:xfrm>
          <a:custGeom>
            <a:avLst/>
            <a:gdLst/>
            <a:ahLst/>
            <a:cxnLst/>
            <a:rect r="r" b="b" t="t" l="l"/>
            <a:pathLst>
              <a:path h="2330755" w="2330755">
                <a:moveTo>
                  <a:pt x="0" y="0"/>
                </a:moveTo>
                <a:lnTo>
                  <a:pt x="2330755" y="0"/>
                </a:lnTo>
                <a:lnTo>
                  <a:pt x="2330755" y="2330755"/>
                </a:lnTo>
                <a:lnTo>
                  <a:pt x="0" y="23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796"/>
            <a:ext cx="791455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sz="5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Nguyên tắc hoạt động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2986" y="3036436"/>
            <a:ext cx="5952056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149" indent="-280575" lvl="1">
              <a:lnSpc>
                <a:spcPts val="3638"/>
              </a:lnSpc>
              <a:buFont typeface="Arial"/>
              <a:buChar char="•"/>
            </a:pPr>
            <a:r>
              <a:rPr lang="en-US" sz="259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Sử dụng JSON Wire Protocol trên Selenium WebDriver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2986" y="6957572"/>
            <a:ext cx="5952056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149" indent="-280575" lvl="1">
              <a:lnSpc>
                <a:spcPts val="3638"/>
              </a:lnSpc>
              <a:buFont typeface="Arial"/>
              <a:buChar char="•"/>
            </a:pPr>
            <a:r>
              <a:rPr lang="en-US" sz="2599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Tương tác với ứng dụng thông qua API của hệ điều hành (Android/iOS)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88600" y="1697868"/>
            <a:ext cx="6990887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JSON Wire Protocol là một giao thức giao tiếp giữa các công cụ kiểm thử (như Selenium WebDriver) và các trình duyệt hoặc thiết bị di động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8600" y="3884819"/>
            <a:ext cx="699088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Appium kế thừa Selenium WebDriver để cung cấp khả năng kiểm thử tự động trên các nền tảng di động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55861" y="6096192"/>
            <a:ext cx="699088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Android: Appium sử dụng UIAutomator để giao tiếp với hệ điều hành Android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8600" y="7905115"/>
            <a:ext cx="699088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iOS: Appium sử dụng XCUITest, là một framework được Apple cung cấp để kiểm thử ứng dụng iOS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7555042" y="6274765"/>
            <a:ext cx="2330755" cy="2330755"/>
          </a:xfrm>
          <a:custGeom>
            <a:avLst/>
            <a:gdLst/>
            <a:ahLst/>
            <a:cxnLst/>
            <a:rect r="r" b="b" t="t" l="l"/>
            <a:pathLst>
              <a:path h="2330755" w="2330755">
                <a:moveTo>
                  <a:pt x="0" y="0"/>
                </a:moveTo>
                <a:lnTo>
                  <a:pt x="2330755" y="0"/>
                </a:lnTo>
                <a:lnTo>
                  <a:pt x="2330755" y="2330755"/>
                </a:lnTo>
                <a:lnTo>
                  <a:pt x="0" y="23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6787" y="4021719"/>
            <a:ext cx="4041369" cy="2674968"/>
          </a:xfrm>
          <a:custGeom>
            <a:avLst/>
            <a:gdLst/>
            <a:ahLst/>
            <a:cxnLst/>
            <a:rect r="r" b="b" t="t" l="l"/>
            <a:pathLst>
              <a:path h="2674968" w="4041369">
                <a:moveTo>
                  <a:pt x="0" y="0"/>
                </a:moveTo>
                <a:lnTo>
                  <a:pt x="4041370" y="0"/>
                </a:lnTo>
                <a:lnTo>
                  <a:pt x="4041370" y="2674968"/>
                </a:lnTo>
                <a:lnTo>
                  <a:pt x="0" y="2674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6" t="0" r="-63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00305" y="4021719"/>
            <a:ext cx="4050761" cy="2674968"/>
          </a:xfrm>
          <a:custGeom>
            <a:avLst/>
            <a:gdLst/>
            <a:ahLst/>
            <a:cxnLst/>
            <a:rect r="r" b="b" t="t" l="l"/>
            <a:pathLst>
              <a:path h="2674968" w="4050761">
                <a:moveTo>
                  <a:pt x="0" y="0"/>
                </a:moveTo>
                <a:lnTo>
                  <a:pt x="4050762" y="0"/>
                </a:lnTo>
                <a:lnTo>
                  <a:pt x="4050762" y="2674968"/>
                </a:lnTo>
                <a:lnTo>
                  <a:pt x="0" y="2674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005" r="0" b="-51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55967" y="4021719"/>
            <a:ext cx="5102981" cy="2674968"/>
          </a:xfrm>
          <a:custGeom>
            <a:avLst/>
            <a:gdLst/>
            <a:ahLst/>
            <a:cxnLst/>
            <a:rect r="r" b="b" t="t" l="l"/>
            <a:pathLst>
              <a:path h="2674968" w="5102981">
                <a:moveTo>
                  <a:pt x="0" y="0"/>
                </a:moveTo>
                <a:lnTo>
                  <a:pt x="5102980" y="0"/>
                </a:lnTo>
                <a:lnTo>
                  <a:pt x="5102980" y="2674968"/>
                </a:lnTo>
                <a:lnTo>
                  <a:pt x="0" y="267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34" t="-6827" r="-5016" b="-1035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00796"/>
            <a:ext cx="356235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sz="5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Tính năng chính</a:t>
            </a:r>
            <a:r>
              <a:rPr lang="en-US" sz="5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1215" y="7157997"/>
            <a:ext cx="3711660" cy="14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Hỗ Trợ Kiểm Thử Hybrid và Web</a:t>
            </a:r>
          </a:p>
          <a:p>
            <a:pPr algn="l" marL="0" indent="0" lvl="0">
              <a:lnSpc>
                <a:spcPts val="388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739407" y="7157997"/>
            <a:ext cx="3711660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5"/>
              </a:lnSpc>
            </a:pPr>
            <a:r>
              <a:rPr lang="en-US" sz="2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Hỗ trợ Đa Ngôn Ngữ Lập Trình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6496" y="7157997"/>
            <a:ext cx="3711660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775">
                <a:solidFill>
                  <a:srgbClr val="37281B"/>
                </a:solidFill>
                <a:latin typeface="Saira"/>
                <a:ea typeface="Saira"/>
                <a:cs typeface="Saira"/>
                <a:sym typeface="Saira"/>
              </a:rPr>
              <a:t>Hỗ trợ Đa Nền Tảng</a:t>
            </a:r>
          </a:p>
          <a:p>
            <a:pPr algn="l" marL="0" indent="0" lvl="0">
              <a:lnSpc>
                <a:spcPts val="388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DAGXgu32jRs</dc:identifier>
  <dcterms:modified xsi:type="dcterms:W3CDTF">2011-08-01T06:04:30Z</dcterms:modified>
  <cp:revision>1</cp:revision>
  <dc:title>KTPM</dc:title>
</cp:coreProperties>
</file>